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366" r:id="rId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46"/>
    <a:srgbClr val="005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>
        <p:scale>
          <a:sx n="80" d="100"/>
          <a:sy n="80" d="100"/>
        </p:scale>
        <p:origin x="105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325"/>
            </a:lvl1pPr>
            <a:lvl2pPr marL="442930" indent="0" algn="ctr">
              <a:buNone/>
              <a:defRPr sz="1938"/>
            </a:lvl2pPr>
            <a:lvl3pPr marL="885861" indent="0" algn="ctr">
              <a:buNone/>
              <a:defRPr sz="1744"/>
            </a:lvl3pPr>
            <a:lvl4pPr marL="1328790" indent="0" algn="ctr">
              <a:buNone/>
              <a:defRPr sz="1550"/>
            </a:lvl4pPr>
            <a:lvl5pPr marL="1771721" indent="0" algn="ctr">
              <a:buNone/>
              <a:defRPr sz="1550"/>
            </a:lvl5pPr>
            <a:lvl6pPr marL="2214651" indent="0" algn="ctr">
              <a:buNone/>
              <a:defRPr sz="1550"/>
            </a:lvl6pPr>
            <a:lvl7pPr marL="2657582" indent="0" algn="ctr">
              <a:buNone/>
              <a:defRPr sz="1550"/>
            </a:lvl7pPr>
            <a:lvl8pPr marL="3100511" indent="0" algn="ctr">
              <a:buNone/>
              <a:defRPr sz="1550"/>
            </a:lvl8pPr>
            <a:lvl9pPr marL="3543442" indent="0" algn="ctr">
              <a:buNone/>
              <a:defRPr sz="155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05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5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325">
                <a:solidFill>
                  <a:schemeClr val="tx1"/>
                </a:solidFill>
              </a:defRPr>
            </a:lvl1pPr>
            <a:lvl2pPr marL="442930" indent="0">
              <a:buNone/>
              <a:defRPr sz="1938">
                <a:solidFill>
                  <a:schemeClr val="tx1">
                    <a:tint val="75000"/>
                  </a:schemeClr>
                </a:solidFill>
              </a:defRPr>
            </a:lvl2pPr>
            <a:lvl3pPr marL="885861" indent="0">
              <a:buNone/>
              <a:defRPr sz="1744">
                <a:solidFill>
                  <a:schemeClr val="tx1">
                    <a:tint val="75000"/>
                  </a:schemeClr>
                </a:solidFill>
              </a:defRPr>
            </a:lvl3pPr>
            <a:lvl4pPr marL="132879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4pPr>
            <a:lvl5pPr marL="177172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5pPr>
            <a:lvl6pPr marL="221465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6pPr>
            <a:lvl7pPr marL="265758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7pPr>
            <a:lvl8pPr marL="310051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8pPr>
            <a:lvl9pPr marL="354344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67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5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97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8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100"/>
            </a:lvl1pPr>
            <a:lvl2pPr>
              <a:defRPr sz="2713"/>
            </a:lvl2pPr>
            <a:lvl3pPr>
              <a:defRPr sz="2325"/>
            </a:lvl3pPr>
            <a:lvl4pPr>
              <a:defRPr sz="1938"/>
            </a:lvl4pPr>
            <a:lvl5pPr>
              <a:defRPr sz="1938"/>
            </a:lvl5pPr>
            <a:lvl6pPr>
              <a:defRPr sz="1938"/>
            </a:lvl6pPr>
            <a:lvl7pPr>
              <a:defRPr sz="1938"/>
            </a:lvl7pPr>
            <a:lvl8pPr>
              <a:defRPr sz="1938"/>
            </a:lvl8pPr>
            <a:lvl9pPr>
              <a:defRPr sz="19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80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2930" indent="0">
              <a:buNone/>
              <a:defRPr sz="2713"/>
            </a:lvl2pPr>
            <a:lvl3pPr marL="885861" indent="0">
              <a:buNone/>
              <a:defRPr sz="2325"/>
            </a:lvl3pPr>
            <a:lvl4pPr marL="1328790" indent="0">
              <a:buNone/>
              <a:defRPr sz="1938"/>
            </a:lvl4pPr>
            <a:lvl5pPr marL="1771721" indent="0">
              <a:buNone/>
              <a:defRPr sz="1938"/>
            </a:lvl5pPr>
            <a:lvl6pPr marL="2214651" indent="0">
              <a:buNone/>
              <a:defRPr sz="1938"/>
            </a:lvl6pPr>
            <a:lvl7pPr marL="2657582" indent="0">
              <a:buNone/>
              <a:defRPr sz="1938"/>
            </a:lvl7pPr>
            <a:lvl8pPr marL="3100511" indent="0">
              <a:buNone/>
              <a:defRPr sz="1938"/>
            </a:lvl8pPr>
            <a:lvl9pPr marL="3543442" indent="0">
              <a:buNone/>
              <a:defRPr sz="193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203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51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8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48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885861" rtl="0" eaLnBrk="1" latinLnBrk="0" hangingPunct="1">
        <a:lnSpc>
          <a:spcPct val="90000"/>
        </a:lnSpc>
        <a:spcBef>
          <a:spcPct val="0"/>
        </a:spcBef>
        <a:buNone/>
        <a:defRPr sz="4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465" indent="-221465" algn="l" defTabSz="885861" rtl="0" eaLnBrk="1" latinLnBrk="0" hangingPunct="1">
        <a:lnSpc>
          <a:spcPct val="90000"/>
        </a:lnSpc>
        <a:spcBef>
          <a:spcPts val="968"/>
        </a:spcBef>
        <a:buFont typeface="Arial" panose="020B0604020202020204" pitchFamily="34" charset="0"/>
        <a:buChar char="•"/>
        <a:defRPr sz="2713" kern="1200">
          <a:solidFill>
            <a:schemeClr val="tx1"/>
          </a:solidFill>
          <a:latin typeface="+mn-lt"/>
          <a:ea typeface="+mn-ea"/>
          <a:cs typeface="+mn-cs"/>
        </a:defRPr>
      </a:lvl1pPr>
      <a:lvl2pPr marL="66439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2pPr>
      <a:lvl3pPr marL="1107325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938" kern="1200">
          <a:solidFill>
            <a:schemeClr val="tx1"/>
          </a:solidFill>
          <a:latin typeface="+mn-lt"/>
          <a:ea typeface="+mn-ea"/>
          <a:cs typeface="+mn-cs"/>
        </a:defRPr>
      </a:lvl3pPr>
      <a:lvl4pPr marL="155025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99318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43611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87904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32197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76490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1pPr>
      <a:lvl2pPr marL="44293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2pPr>
      <a:lvl3pPr marL="88586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3pPr>
      <a:lvl4pPr marL="132879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77172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21465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65758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10051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54344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8D417AA-182D-9348-A8D7-D5349659AEBF}"/>
              </a:ext>
            </a:extLst>
          </p:cNvPr>
          <p:cNvSpPr txBox="1"/>
          <p:nvPr/>
        </p:nvSpPr>
        <p:spPr>
          <a:xfrm>
            <a:off x="436892" y="2412215"/>
            <a:ext cx="827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ANTEPROYECTO DEL PROGRAMA ANUAL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60FECC-E690-8F41-98F6-25C1057B0BE0}"/>
              </a:ext>
            </a:extLst>
          </p:cNvPr>
          <p:cNvSpPr txBox="1"/>
          <p:nvPr/>
        </p:nvSpPr>
        <p:spPr>
          <a:xfrm>
            <a:off x="3515461" y="3748754"/>
            <a:ext cx="2113079" cy="50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713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POA 2027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A249AC-7D68-1AE0-9213-4D0B9C7EC3CE}"/>
              </a:ext>
            </a:extLst>
          </p:cNvPr>
          <p:cNvSpPr/>
          <p:nvPr/>
        </p:nvSpPr>
        <p:spPr>
          <a:xfrm>
            <a:off x="2659789" y="3184032"/>
            <a:ext cx="3824423" cy="165648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9AB9B63-9F7B-693E-F5FB-9C48766A6174}"/>
              </a:ext>
            </a:extLst>
          </p:cNvPr>
          <p:cNvSpPr/>
          <p:nvPr/>
        </p:nvSpPr>
        <p:spPr>
          <a:xfrm>
            <a:off x="2659788" y="3428102"/>
            <a:ext cx="3824423" cy="165647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367EC0-3F24-774C-E2F6-6CB9992F7DC3}"/>
              </a:ext>
            </a:extLst>
          </p:cNvPr>
          <p:cNvSpPr txBox="1"/>
          <p:nvPr/>
        </p:nvSpPr>
        <p:spPr>
          <a:xfrm>
            <a:off x="2285999" y="162129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PUNTO No.7.3</a:t>
            </a:r>
          </a:p>
        </p:txBody>
      </p:sp>
    </p:spTree>
    <p:extLst>
      <p:ext uri="{BB962C8B-B14F-4D97-AF65-F5344CB8AC3E}">
        <p14:creationId xmlns:p14="http://schemas.microsoft.com/office/powerpoint/2010/main" val="249527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8C3B-AE77-7868-4BC3-0265E03D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4DA4790-EF6D-4E72-B4DD-65B1FA552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824109"/>
              </p:ext>
            </p:extLst>
          </p:nvPr>
        </p:nvGraphicFramePr>
        <p:xfrm>
          <a:off x="372213" y="870165"/>
          <a:ext cx="8399573" cy="5117670"/>
        </p:xfrm>
        <a:graphic>
          <a:graphicData uri="http://schemas.openxmlformats.org/drawingml/2006/table">
            <a:tbl>
              <a:tblPr/>
              <a:tblGrid>
                <a:gridCol w="613474">
                  <a:extLst>
                    <a:ext uri="{9D8B030D-6E8A-4147-A177-3AD203B41FA5}">
                      <a16:colId xmlns:a16="http://schemas.microsoft.com/office/drawing/2014/main" val="386232666"/>
                    </a:ext>
                  </a:extLst>
                </a:gridCol>
                <a:gridCol w="2504976">
                  <a:extLst>
                    <a:ext uri="{9D8B030D-6E8A-4147-A177-3AD203B41FA5}">
                      <a16:colId xmlns:a16="http://schemas.microsoft.com/office/drawing/2014/main" val="4220973301"/>
                    </a:ext>
                  </a:extLst>
                </a:gridCol>
                <a:gridCol w="775251">
                  <a:extLst>
                    <a:ext uri="{9D8B030D-6E8A-4147-A177-3AD203B41FA5}">
                      <a16:colId xmlns:a16="http://schemas.microsoft.com/office/drawing/2014/main" val="791143461"/>
                    </a:ext>
                  </a:extLst>
                </a:gridCol>
                <a:gridCol w="682222">
                  <a:extLst>
                    <a:ext uri="{9D8B030D-6E8A-4147-A177-3AD203B41FA5}">
                      <a16:colId xmlns:a16="http://schemas.microsoft.com/office/drawing/2014/main" val="1596710026"/>
                    </a:ext>
                  </a:extLst>
                </a:gridCol>
                <a:gridCol w="751994">
                  <a:extLst>
                    <a:ext uri="{9D8B030D-6E8A-4147-A177-3AD203B41FA5}">
                      <a16:colId xmlns:a16="http://schemas.microsoft.com/office/drawing/2014/main" val="25352862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0723409"/>
                    </a:ext>
                  </a:extLst>
                </a:gridCol>
                <a:gridCol w="418497">
                  <a:extLst>
                    <a:ext uri="{9D8B030D-6E8A-4147-A177-3AD203B41FA5}">
                      <a16:colId xmlns:a16="http://schemas.microsoft.com/office/drawing/2014/main" val="1733854890"/>
                    </a:ext>
                  </a:extLst>
                </a:gridCol>
                <a:gridCol w="410883">
                  <a:extLst>
                    <a:ext uri="{9D8B030D-6E8A-4147-A177-3AD203B41FA5}">
                      <a16:colId xmlns:a16="http://schemas.microsoft.com/office/drawing/2014/main" val="437615584"/>
                    </a:ext>
                  </a:extLst>
                </a:gridCol>
                <a:gridCol w="418497">
                  <a:extLst>
                    <a:ext uri="{9D8B030D-6E8A-4147-A177-3AD203B41FA5}">
                      <a16:colId xmlns:a16="http://schemas.microsoft.com/office/drawing/2014/main" val="2086170709"/>
                    </a:ext>
                  </a:extLst>
                </a:gridCol>
                <a:gridCol w="410883">
                  <a:extLst>
                    <a:ext uri="{9D8B030D-6E8A-4147-A177-3AD203B41FA5}">
                      <a16:colId xmlns:a16="http://schemas.microsoft.com/office/drawing/2014/main" val="3492889894"/>
                    </a:ext>
                  </a:extLst>
                </a:gridCol>
                <a:gridCol w="877972">
                  <a:extLst>
                    <a:ext uri="{9D8B030D-6E8A-4147-A177-3AD203B41FA5}">
                      <a16:colId xmlns:a16="http://schemas.microsoft.com/office/drawing/2014/main" val="1863975082"/>
                    </a:ext>
                  </a:extLst>
                </a:gridCol>
              </a:tblGrid>
              <a:tr h="1705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DE MEDIDA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TIPO DE CÁLCULO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ACUMULADO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ANUAL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PROGRAMADO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RESPONSABLE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21980"/>
                  </a:ext>
                </a:extLst>
              </a:tr>
              <a:tr h="17058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TRIM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 TRIM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III TRIM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 TRIM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753395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Tasa de variación de la matrícula escolar en educación superior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Alumnos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/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156 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/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822779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Tasa de retención y eficiencia terminal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Alumnos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/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ACADÉMICA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753586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avance en infraestructura física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Acciones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71819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cobertura de Tutorías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Alumnos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ACADÉMICA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091331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Tasa de asignación de becas y estímulos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507106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cumplimiento en capacitación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PLANEACIÓN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819983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cumplimiento en actividades de fomento a la igualdad de género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PLANEACIÓN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415857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participación en programas de fortalecimiento TICCAD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SISTEMAS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239284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cumplimiento en la entrega de informes del archivo físico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/>
                        <a:t>-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224639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cumplimiento en actividades y programas de servicio social comunitario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Porcentual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09382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 de cultura de la paz y deportivas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Absoluto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548331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Cumplimiento de promoción educativa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Abosluto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VINCULACIÓN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516198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 de cumplimiento en certificaciones, cursos especializados o diplomados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Abosluto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MX" sz="80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CARRERA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861065"/>
                  </a:ext>
                </a:extLst>
              </a:tr>
              <a:tr h="34117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Participación en proyectos de investigación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Personas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Abosluto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s-MX" sz="800" dirty="0"/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CARRERA</a:t>
                      </a:r>
                    </a:p>
                  </a:txBody>
                  <a:tcPr marL="5472" marR="5472" marT="54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645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066564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12270</TotalTime>
  <Words>282</Words>
  <Application>Microsoft Office PowerPoint</Application>
  <PresentationFormat>Presentación en pantalla (4:3)</PresentationFormat>
  <Paragraphs>169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2_Tema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ANUAL DE ADQUISICIONES, ARRENDAMIENTOS Y SERVICIOS 2020</dc:title>
  <dc:creator>Usuario</dc:creator>
  <cp:lastModifiedBy>arena saldaña</cp:lastModifiedBy>
  <cp:revision>68</cp:revision>
  <dcterms:created xsi:type="dcterms:W3CDTF">2020-12-09T22:38:33Z</dcterms:created>
  <dcterms:modified xsi:type="dcterms:W3CDTF">2026-10-02T04:45:45Z</dcterms:modified>
</cp:coreProperties>
</file>